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57" r:id="rId2"/>
    <p:sldId id="258" r:id="rId3"/>
    <p:sldId id="268" r:id="rId4"/>
    <p:sldId id="267" r:id="rId5"/>
    <p:sldId id="269" r:id="rId6"/>
    <p:sldId id="265" r:id="rId7"/>
    <p:sldId id="2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7/15/2023</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7/15/2023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hindustantimes.com/bhopal/19-black-spots-on-bhopal-roads-await-pwd-bmc-action/story-ihs8Zq0Lca9xGPoNsJ4ERI.html" TargetMode="External"/><Relationship Id="rId2" Type="http://schemas.openxmlformats.org/officeDocument/2006/relationships/hyperlink" Target="https://timesofindia.indiatimes.com/city/bhopal/8-accidents/day-in-state-capital/articleshow/99654558.cms?from=mdr" TargetMode="External"/><Relationship Id="rId1" Type="http://schemas.openxmlformats.org/officeDocument/2006/relationships/slideLayout" Target="../slideLayouts/slideLayout3.xml"/><Relationship Id="rId4" Type="http://schemas.openxmlformats.org/officeDocument/2006/relationships/hyperlink" Target="https://morth.nic.in/sites/default/files/Madhya_Pradesh.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818780" y="130746"/>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a:xfrm>
            <a:off x="6454654" y="945776"/>
            <a:ext cx="4809839" cy="573515"/>
          </a:xfrm>
        </p:spPr>
        <p:txBody>
          <a:bodyPr/>
          <a:lstStyle/>
          <a:p>
            <a:r>
              <a:rPr lang="en-US" dirty="0"/>
              <a:t>Accident Locations on Indian Roads</a:t>
            </a:r>
          </a:p>
        </p:txBody>
      </p:sp>
      <p:sp>
        <p:nvSpPr>
          <p:cNvPr id="2" name="TextBox 1">
            <a:extLst>
              <a:ext uri="{FF2B5EF4-FFF2-40B4-BE49-F238E27FC236}">
                <a16:creationId xmlns:a16="http://schemas.microsoft.com/office/drawing/2014/main" id="{CDFDC931-5E90-AF15-9183-D87D1642A35C}"/>
              </a:ext>
            </a:extLst>
          </p:cNvPr>
          <p:cNvSpPr txBox="1"/>
          <p:nvPr/>
        </p:nvSpPr>
        <p:spPr>
          <a:xfrm>
            <a:off x="2161180" y="4463689"/>
            <a:ext cx="3523129" cy="1754326"/>
          </a:xfrm>
          <a:prstGeom prst="rect">
            <a:avLst/>
          </a:prstGeom>
          <a:noFill/>
        </p:spPr>
        <p:txBody>
          <a:bodyPr wrap="square" rtlCol="0" anchor="ctr">
            <a:spAutoFit/>
          </a:bodyPr>
          <a:lstStyle/>
          <a:p>
            <a:pPr algn="ctr"/>
            <a:r>
              <a:rPr lang="en-IN" b="1" dirty="0">
                <a:solidFill>
                  <a:schemeClr val="accent2">
                    <a:lumMod val="40000"/>
                    <a:lumOff val="60000"/>
                  </a:schemeClr>
                </a:solidFill>
                <a:latin typeface="+mj-lt"/>
              </a:rPr>
              <a:t> Team Name : Syndicate</a:t>
            </a:r>
          </a:p>
          <a:p>
            <a:pPr algn="ctr"/>
            <a:r>
              <a:rPr lang="en-IN" b="1" dirty="0">
                <a:solidFill>
                  <a:schemeClr val="accent2">
                    <a:lumMod val="40000"/>
                    <a:lumOff val="60000"/>
                  </a:schemeClr>
                </a:solidFill>
                <a:latin typeface="+mj-lt"/>
              </a:rPr>
              <a:t>Number of members: 1</a:t>
            </a:r>
          </a:p>
          <a:p>
            <a:pPr algn="ctr"/>
            <a:r>
              <a:rPr lang="en-IN" b="1" dirty="0">
                <a:solidFill>
                  <a:schemeClr val="accent2">
                    <a:lumMod val="40000"/>
                    <a:lumOff val="60000"/>
                  </a:schemeClr>
                </a:solidFill>
                <a:latin typeface="+mj-lt"/>
              </a:rPr>
              <a:t>Author: Justin Joseph</a:t>
            </a:r>
          </a:p>
          <a:p>
            <a:pPr algn="ctr"/>
            <a:endParaRPr lang="en-IN" b="1" dirty="0">
              <a:solidFill>
                <a:schemeClr val="accent2">
                  <a:lumMod val="40000"/>
                  <a:lumOff val="60000"/>
                </a:schemeClr>
              </a:solidFill>
              <a:latin typeface="+mj-lt"/>
            </a:endParaRPr>
          </a:p>
          <a:p>
            <a:pPr algn="ctr"/>
            <a:r>
              <a:rPr lang="en-IN" b="1" dirty="0">
                <a:solidFill>
                  <a:schemeClr val="accent2">
                    <a:lumMod val="40000"/>
                    <a:lumOff val="60000"/>
                  </a:schemeClr>
                </a:solidFill>
                <a:latin typeface="+mj-lt"/>
              </a:rPr>
              <a:t>Intel Unnati Training Program</a:t>
            </a:r>
          </a:p>
        </p:txBody>
      </p:sp>
    </p:spTree>
    <p:extLst>
      <p:ext uri="{BB962C8B-B14F-4D97-AF65-F5344CB8AC3E}">
        <p14:creationId xmlns:p14="http://schemas.microsoft.com/office/powerpoint/2010/main" val="104493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446205" y="537262"/>
            <a:ext cx="5891842" cy="591127"/>
          </a:xfrm>
        </p:spPr>
        <p:txBody>
          <a:bodyPr/>
          <a:lstStyle/>
          <a:p>
            <a:r>
              <a:rPr lang="en-US" dirty="0"/>
              <a:t>Project analysis</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F345C81-CC45-0147-BE1D-288F293790CE}"/>
              </a:ext>
            </a:extLst>
          </p:cNvPr>
          <p:cNvSpPr txBox="1"/>
          <p:nvPr/>
        </p:nvSpPr>
        <p:spPr>
          <a:xfrm>
            <a:off x="519953" y="1326776"/>
            <a:ext cx="11089341" cy="5262979"/>
          </a:xfrm>
          <a:prstGeom prst="rect">
            <a:avLst/>
          </a:prstGeom>
          <a:noFill/>
        </p:spPr>
        <p:txBody>
          <a:bodyPr wrap="square" rtlCol="0">
            <a:spAutoFit/>
          </a:bodyPr>
          <a:lstStyle/>
          <a:p>
            <a:pPr algn="just"/>
            <a:r>
              <a:rPr lang="en-IN" sz="2400" dirty="0">
                <a:solidFill>
                  <a:schemeClr val="accent2">
                    <a:lumMod val="40000"/>
                    <a:lumOff val="60000"/>
                  </a:schemeClr>
                </a:solidFill>
              </a:rPr>
              <a:t>The aim of the project is to Identify the Blackspots in a selected region for reference and develop a map using GIS software and plot the identified Blackspots and the nearby Hospitals and Dispensaries in order to be approached in case of an untoward incident on the road.</a:t>
            </a:r>
          </a:p>
          <a:p>
            <a:pPr algn="just"/>
            <a:endParaRPr lang="en-IN" sz="2400" dirty="0">
              <a:solidFill>
                <a:schemeClr val="accent2">
                  <a:lumMod val="40000"/>
                  <a:lumOff val="60000"/>
                </a:schemeClr>
              </a:solidFill>
            </a:endParaRPr>
          </a:p>
          <a:p>
            <a:pPr algn="just"/>
            <a:r>
              <a:rPr lang="en-IN" sz="2400" dirty="0">
                <a:solidFill>
                  <a:schemeClr val="accent2">
                    <a:lumMod val="40000"/>
                    <a:lumOff val="60000"/>
                  </a:schemeClr>
                </a:solidFill>
              </a:rPr>
              <a:t>The initial analysis reveals that the driver is the most unpredictable factor which lead to be cause of 80% of road accidents. The causes may be dizziness, over speeding, rash driving etc. The remaining portion accounts in for poor road conditions i.e., potholes, flooding, improper lighting etc. </a:t>
            </a:r>
          </a:p>
          <a:p>
            <a:pPr algn="just"/>
            <a:endParaRPr lang="en-IN" sz="2400" dirty="0">
              <a:solidFill>
                <a:schemeClr val="accent2">
                  <a:lumMod val="40000"/>
                  <a:lumOff val="60000"/>
                </a:schemeClr>
              </a:solidFill>
            </a:endParaRPr>
          </a:p>
          <a:p>
            <a:pPr algn="just"/>
            <a:r>
              <a:rPr lang="en-IN" sz="2400" dirty="0">
                <a:solidFill>
                  <a:schemeClr val="accent2">
                    <a:lumMod val="40000"/>
                    <a:lumOff val="60000"/>
                  </a:schemeClr>
                </a:solidFill>
              </a:rPr>
              <a:t>Therefore, road safety is an important aspect to be focused for our own as well the safety of other drivers on the road. Hence, car manufactures and The Road Ministry are improving safety standards in vehicles and developing facilities around highways for traumatic care and assistance in case of an accident.</a:t>
            </a:r>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446205" y="537262"/>
            <a:ext cx="5891842" cy="591127"/>
          </a:xfrm>
        </p:spPr>
        <p:txBody>
          <a:bodyPr/>
          <a:lstStyle/>
          <a:p>
            <a:r>
              <a:rPr lang="en-US" dirty="0"/>
              <a:t>Approach</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3B9F905-9B40-927A-46A3-38F30020FBB9}"/>
              </a:ext>
            </a:extLst>
          </p:cNvPr>
          <p:cNvSpPr txBox="1"/>
          <p:nvPr/>
        </p:nvSpPr>
        <p:spPr>
          <a:xfrm>
            <a:off x="519953" y="1326776"/>
            <a:ext cx="11089341" cy="4154984"/>
          </a:xfrm>
          <a:prstGeom prst="rect">
            <a:avLst/>
          </a:prstGeom>
          <a:noFill/>
        </p:spPr>
        <p:txBody>
          <a:bodyPr wrap="square" rtlCol="0">
            <a:spAutoFit/>
          </a:bodyPr>
          <a:lstStyle/>
          <a:p>
            <a:pPr algn="just"/>
            <a:r>
              <a:rPr lang="en-IN" sz="2400" dirty="0">
                <a:solidFill>
                  <a:schemeClr val="accent2">
                    <a:lumMod val="40000"/>
                    <a:lumOff val="60000"/>
                  </a:schemeClr>
                </a:solidFill>
              </a:rPr>
              <a:t>The area chosen for this is Bhopal City. It’s the capital of the state of Madhya Pradesh, the heart of India. According to recent news reports, a road accident occurs every 8 minutes in Bhopal. This makes it a matter of concern of the citizens as well as the authorities in order to ensure the safety standards on city roads.</a:t>
            </a:r>
          </a:p>
          <a:p>
            <a:pPr algn="just"/>
            <a:endParaRPr lang="en-IN" sz="2400" dirty="0">
              <a:solidFill>
                <a:schemeClr val="accent2">
                  <a:lumMod val="40000"/>
                  <a:lumOff val="60000"/>
                </a:schemeClr>
              </a:solidFill>
            </a:endParaRPr>
          </a:p>
          <a:p>
            <a:pPr algn="just"/>
            <a:r>
              <a:rPr lang="en-IN" sz="2400" dirty="0">
                <a:solidFill>
                  <a:schemeClr val="accent2">
                    <a:lumMod val="40000"/>
                    <a:lumOff val="60000"/>
                  </a:schemeClr>
                </a:solidFill>
              </a:rPr>
              <a:t>This problem has been approached by plotting of Blackspots on the city roads and the nearby hospitals which can be used as reference by the public as well as the authorities to take required steps to eradicate the situation. </a:t>
            </a:r>
          </a:p>
          <a:p>
            <a:pPr algn="just"/>
            <a:endParaRPr lang="en-IN" sz="2400" dirty="0">
              <a:solidFill>
                <a:schemeClr val="accent2">
                  <a:lumMod val="40000"/>
                  <a:lumOff val="60000"/>
                </a:schemeClr>
              </a:solidFill>
            </a:endParaRPr>
          </a:p>
          <a:p>
            <a:pPr algn="just"/>
            <a:r>
              <a:rPr lang="en-IN" sz="2400" dirty="0">
                <a:solidFill>
                  <a:schemeClr val="accent2">
                    <a:lumMod val="40000"/>
                    <a:lumOff val="60000"/>
                  </a:schemeClr>
                </a:solidFill>
              </a:rPr>
              <a:t>The data acquired is sourced from various platforms across the web such as news articles, Ministry of Transport, Police Reports etc.</a:t>
            </a:r>
          </a:p>
        </p:txBody>
      </p:sp>
    </p:spTree>
    <p:extLst>
      <p:ext uri="{BB962C8B-B14F-4D97-AF65-F5344CB8AC3E}">
        <p14:creationId xmlns:p14="http://schemas.microsoft.com/office/powerpoint/2010/main" val="292136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651109" y="5930797"/>
            <a:ext cx="4721634" cy="676186"/>
          </a:xfrm>
        </p:spPr>
        <p:txBody>
          <a:bodyPr/>
          <a:lstStyle/>
          <a:p>
            <a:r>
              <a:rPr lang="en-US" dirty="0"/>
              <a:t>Legend:</a:t>
            </a:r>
            <a:br>
              <a:rPr lang="en-US" dirty="0"/>
            </a:br>
            <a:r>
              <a:rPr lang="en-US" dirty="0">
                <a:solidFill>
                  <a:srgbClr val="FF0000"/>
                </a:solidFill>
              </a:rPr>
              <a:t>Red Spots: </a:t>
            </a:r>
            <a:r>
              <a:rPr lang="en-US" dirty="0"/>
              <a:t>Hospitals</a:t>
            </a:r>
            <a:br>
              <a:rPr lang="en-US" dirty="0"/>
            </a:br>
            <a:r>
              <a:rPr lang="en-US" dirty="0">
                <a:solidFill>
                  <a:srgbClr val="FFFF00"/>
                </a:solidFill>
              </a:rPr>
              <a:t>Yellow labels</a:t>
            </a:r>
            <a:r>
              <a:rPr lang="en-US" dirty="0"/>
              <a:t>: Blackspots</a:t>
            </a:r>
          </a:p>
        </p:txBody>
      </p:sp>
      <p:sp>
        <p:nvSpPr>
          <p:cNvPr id="3" name="Picture Placeholder 2">
            <a:extLst>
              <a:ext uri="{FF2B5EF4-FFF2-40B4-BE49-F238E27FC236}">
                <a16:creationId xmlns:a16="http://schemas.microsoft.com/office/drawing/2014/main" id="{81565F42-77D9-E6CB-1AEF-4B11E7BFDDCA}"/>
              </a:ext>
            </a:extLst>
          </p:cNvPr>
          <p:cNvSpPr>
            <a:spLocks noGrp="1"/>
          </p:cNvSpPr>
          <p:nvPr>
            <p:ph type="pic" sz="quarter" idx="10"/>
          </p:nvPr>
        </p:nvSpPr>
        <p:spPr/>
        <p:txBody>
          <a:bodyPr/>
          <a:lstStyle/>
          <a:p>
            <a:endParaRPr lang="en-IN"/>
          </a:p>
        </p:txBody>
      </p:sp>
      <p:sp>
        <p:nvSpPr>
          <p:cNvPr id="5" name="Picture Placeholder 4">
            <a:extLst>
              <a:ext uri="{FF2B5EF4-FFF2-40B4-BE49-F238E27FC236}">
                <a16:creationId xmlns:a16="http://schemas.microsoft.com/office/drawing/2014/main" id="{E773A66C-FB0D-E13A-FC62-E47069594225}"/>
              </a:ext>
            </a:extLst>
          </p:cNvPr>
          <p:cNvSpPr>
            <a:spLocks noGrp="1"/>
          </p:cNvSpPr>
          <p:nvPr>
            <p:ph type="pic" sz="quarter" idx="15"/>
          </p:nvPr>
        </p:nvSpPr>
        <p:spPr/>
        <p:txBody>
          <a:bodyPr/>
          <a:lstStyle/>
          <a:p>
            <a:endParaRPr lang="en-IN"/>
          </a:p>
        </p:txBody>
      </p:sp>
      <p:sp>
        <p:nvSpPr>
          <p:cNvPr id="7" name="Picture Placeholder 6">
            <a:extLst>
              <a:ext uri="{FF2B5EF4-FFF2-40B4-BE49-F238E27FC236}">
                <a16:creationId xmlns:a16="http://schemas.microsoft.com/office/drawing/2014/main" id="{41012D86-82D5-C773-75C4-2F9E85B063F6}"/>
              </a:ext>
            </a:extLst>
          </p:cNvPr>
          <p:cNvSpPr>
            <a:spLocks noGrp="1"/>
          </p:cNvSpPr>
          <p:nvPr>
            <p:ph type="pic" sz="quarter" idx="16"/>
          </p:nvPr>
        </p:nvSpPr>
        <p:spPr/>
        <p:txBody>
          <a:bodyPr/>
          <a:lstStyle/>
          <a:p>
            <a:endParaRPr lang="en-IN"/>
          </a:p>
        </p:txBody>
      </p:sp>
      <p:pic>
        <p:nvPicPr>
          <p:cNvPr id="11" name="Picture 10">
            <a:extLst>
              <a:ext uri="{FF2B5EF4-FFF2-40B4-BE49-F238E27FC236}">
                <a16:creationId xmlns:a16="http://schemas.microsoft.com/office/drawing/2014/main" id="{0B22D843-6D4E-69BC-41F6-21B26A1BBB04}"/>
              </a:ext>
            </a:extLst>
          </p:cNvPr>
          <p:cNvPicPr>
            <a:picLocks noChangeAspect="1"/>
          </p:cNvPicPr>
          <p:nvPr/>
        </p:nvPicPr>
        <p:blipFill>
          <a:blip r:embed="rId2"/>
          <a:stretch>
            <a:fillRect/>
          </a:stretch>
        </p:blipFill>
        <p:spPr>
          <a:xfrm>
            <a:off x="528918" y="190500"/>
            <a:ext cx="11134163" cy="5576300"/>
          </a:xfrm>
          <a:prstGeom prst="rect">
            <a:avLst/>
          </a:prstGeom>
        </p:spPr>
      </p:pic>
    </p:spTree>
    <p:extLst>
      <p:ext uri="{BB962C8B-B14F-4D97-AF65-F5344CB8AC3E}">
        <p14:creationId xmlns:p14="http://schemas.microsoft.com/office/powerpoint/2010/main" val="290392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9BB445-1B01-F260-D0B6-59CF04BE211C}"/>
              </a:ext>
            </a:extLst>
          </p:cNvPr>
          <p:cNvSpPr>
            <a:spLocks noGrp="1"/>
          </p:cNvSpPr>
          <p:nvPr>
            <p:ph type="title"/>
          </p:nvPr>
        </p:nvSpPr>
        <p:spPr/>
        <p:txBody>
          <a:bodyPr/>
          <a:lstStyle/>
          <a:p>
            <a:r>
              <a:rPr lang="en-IN" dirty="0"/>
              <a:t>GitHub Link :</a:t>
            </a:r>
            <a:br>
              <a:rPr lang="en-IN" dirty="0"/>
            </a:br>
            <a:r>
              <a:rPr lang="en-IN" dirty="0"/>
              <a:t>https://github.com/juzztin-github/Intel-Unnati-Program-.git</a:t>
            </a:r>
          </a:p>
        </p:txBody>
      </p:sp>
      <p:sp>
        <p:nvSpPr>
          <p:cNvPr id="5" name="TextBox 4">
            <a:extLst>
              <a:ext uri="{FF2B5EF4-FFF2-40B4-BE49-F238E27FC236}">
                <a16:creationId xmlns:a16="http://schemas.microsoft.com/office/drawing/2014/main" id="{E9B211BE-C7D8-1E9D-B4A3-420BD7B717AE}"/>
              </a:ext>
            </a:extLst>
          </p:cNvPr>
          <p:cNvSpPr txBox="1"/>
          <p:nvPr/>
        </p:nvSpPr>
        <p:spPr>
          <a:xfrm>
            <a:off x="6355976" y="609600"/>
            <a:ext cx="5280212" cy="5078313"/>
          </a:xfrm>
          <a:prstGeom prst="rect">
            <a:avLst/>
          </a:prstGeom>
          <a:noFill/>
        </p:spPr>
        <p:txBody>
          <a:bodyPr wrap="square" rtlCol="0">
            <a:spAutoFit/>
          </a:bodyPr>
          <a:lstStyle/>
          <a:p>
            <a:r>
              <a:rPr lang="en-IN" dirty="0"/>
              <a:t>References </a:t>
            </a:r>
          </a:p>
          <a:p>
            <a:endParaRPr lang="en-IN" dirty="0"/>
          </a:p>
          <a:p>
            <a:r>
              <a:rPr lang="en-IN" dirty="0"/>
              <a:t>News Articles:</a:t>
            </a:r>
          </a:p>
          <a:p>
            <a:endParaRPr lang="en-IN" dirty="0"/>
          </a:p>
          <a:p>
            <a:r>
              <a:rPr lang="en-IN" dirty="0">
                <a:hlinkClick r:id="rId2"/>
              </a:rPr>
              <a:t>https://timesofindia.indiatimes.com/city/bhopal/8-accidents/day-in-state-capital/articleshow/99654558.cms?from=mdr</a:t>
            </a:r>
            <a:endParaRPr lang="en-IN" dirty="0"/>
          </a:p>
          <a:p>
            <a:endParaRPr lang="en-IN" dirty="0"/>
          </a:p>
          <a:p>
            <a:r>
              <a:rPr lang="en-IN" dirty="0">
                <a:hlinkClick r:id="rId3"/>
              </a:rPr>
              <a:t>https://www.hindustantimes.com/bhopal/19-black-spots-on-bhopal-roads-await-pwd-bmc-action/story-ihs8Zq0Lca9xGPoNsJ4ERI.html</a:t>
            </a:r>
            <a:endParaRPr lang="en-IN" dirty="0"/>
          </a:p>
          <a:p>
            <a:endParaRPr lang="en-IN" dirty="0"/>
          </a:p>
          <a:p>
            <a:r>
              <a:rPr lang="en-IN" dirty="0"/>
              <a:t>Government Data:</a:t>
            </a:r>
          </a:p>
          <a:p>
            <a:endParaRPr lang="en-IN" dirty="0"/>
          </a:p>
          <a:p>
            <a:r>
              <a:rPr lang="en-IN" dirty="0">
                <a:hlinkClick r:id="rId4"/>
              </a:rPr>
              <a:t>https://morth.nic.in/sites/default/files/Madhya_Pradesh.pdf</a:t>
            </a:r>
            <a:endParaRPr lang="en-IN" dirty="0"/>
          </a:p>
          <a:p>
            <a:endParaRPr lang="en-IN" dirty="0"/>
          </a:p>
          <a:p>
            <a:endParaRPr lang="en-IN" dirty="0"/>
          </a:p>
        </p:txBody>
      </p:sp>
    </p:spTree>
    <p:extLst>
      <p:ext uri="{BB962C8B-B14F-4D97-AF65-F5344CB8AC3E}">
        <p14:creationId xmlns:p14="http://schemas.microsoft.com/office/powerpoint/2010/main" val="92824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F75652-19C9-15AF-7732-A69D4D4D4256}"/>
              </a:ext>
            </a:extLst>
          </p:cNvPr>
          <p:cNvSpPr>
            <a:spLocks noGrp="1"/>
          </p:cNvSpPr>
          <p:nvPr>
            <p:ph type="title"/>
          </p:nvPr>
        </p:nvSpPr>
        <p:spPr>
          <a:xfrm>
            <a:off x="461243" y="527269"/>
            <a:ext cx="4783110" cy="601121"/>
          </a:xfrm>
        </p:spPr>
        <p:txBody>
          <a:bodyPr/>
          <a:lstStyle/>
          <a:p>
            <a:r>
              <a:rPr lang="en-IN" dirty="0"/>
              <a:t>summary</a:t>
            </a:r>
          </a:p>
        </p:txBody>
      </p:sp>
      <p:sp>
        <p:nvSpPr>
          <p:cNvPr id="4" name="TextBox 3">
            <a:extLst>
              <a:ext uri="{FF2B5EF4-FFF2-40B4-BE49-F238E27FC236}">
                <a16:creationId xmlns:a16="http://schemas.microsoft.com/office/drawing/2014/main" id="{6213F6E5-4E2E-9343-75CB-74815F1E1DF6}"/>
              </a:ext>
            </a:extLst>
          </p:cNvPr>
          <p:cNvSpPr txBox="1"/>
          <p:nvPr/>
        </p:nvSpPr>
        <p:spPr>
          <a:xfrm>
            <a:off x="461243" y="1210235"/>
            <a:ext cx="10986686" cy="3693319"/>
          </a:xfrm>
          <a:prstGeom prst="rect">
            <a:avLst/>
          </a:prstGeom>
          <a:noFill/>
        </p:spPr>
        <p:txBody>
          <a:bodyPr wrap="square" rtlCol="0">
            <a:spAutoFit/>
          </a:bodyPr>
          <a:lstStyle/>
          <a:p>
            <a:pPr algn="just"/>
            <a:r>
              <a:rPr lang="en-US" b="0" i="0" dirty="0">
                <a:effectLst/>
                <a:latin typeface="Minion Pro"/>
              </a:rPr>
              <a:t>Road accidents have become very common nowadays. As more and people are buying automobiles, the incidences of road accidents are just increasing day by day. Furthermore, people have also become more careless now. Not many people follow the traffic rules. Especially in big cities, there are various modes of transports. Moreover, the roads are becoming narrower and the cities have become more populated.</a:t>
            </a:r>
            <a:endParaRPr lang="en-IN" b="0" i="0" dirty="0">
              <a:effectLst/>
              <a:latin typeface="Minion Pro"/>
            </a:endParaRPr>
          </a:p>
          <a:p>
            <a:pPr algn="just"/>
            <a:endParaRPr lang="en-IN" dirty="0">
              <a:latin typeface="Minion Pro"/>
            </a:endParaRPr>
          </a:p>
          <a:p>
            <a:pPr algn="just"/>
            <a:r>
              <a:rPr lang="en-US" b="0" i="0" dirty="0">
                <a:effectLst/>
                <a:latin typeface="Minion Pro"/>
              </a:rPr>
              <a:t>Thus, road accidents are bound to happen. You pick up a newspaper and you will find at least one or two news about road accidents daily. They cause loss of life as well as material. People need to be more careful when on the road, no matter which mode of transport you are from. Even the ones on foot are not safe because of the rise in these incidences. Every day people witness accidents in the news, from relatives and even with their own eyes.</a:t>
            </a:r>
          </a:p>
          <a:p>
            <a:pPr algn="just"/>
            <a:endParaRPr lang="en-US" dirty="0">
              <a:latin typeface="Minion Pro"/>
            </a:endParaRPr>
          </a:p>
          <a:p>
            <a:pPr algn="just"/>
            <a:r>
              <a:rPr lang="en-IN" dirty="0">
                <a:latin typeface="Minion Pro"/>
              </a:rPr>
              <a:t>Therefore, a thorough analysis over the situation and developing project would be a benefit for the public as well as the authorities. Such projects are a training for skillset in not just computer science, but can bring about a change in the ground-level conditions of the area.</a:t>
            </a:r>
            <a:endParaRPr lang="en-US" dirty="0">
              <a:latin typeface="Minion Pro"/>
            </a:endParaRPr>
          </a:p>
        </p:txBody>
      </p:sp>
    </p:spTree>
    <p:extLst>
      <p:ext uri="{BB962C8B-B14F-4D97-AF65-F5344CB8AC3E}">
        <p14:creationId xmlns:p14="http://schemas.microsoft.com/office/powerpoint/2010/main" val="361623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870A7-8B9D-9F03-ECFF-2112D0C85A27}"/>
              </a:ext>
            </a:extLst>
          </p:cNvPr>
          <p:cNvSpPr>
            <a:spLocks noGrp="1"/>
          </p:cNvSpPr>
          <p:nvPr>
            <p:ph type="title"/>
          </p:nvPr>
        </p:nvSpPr>
        <p:spPr>
          <a:xfrm>
            <a:off x="4412692" y="2965669"/>
            <a:ext cx="3366616" cy="601121"/>
          </a:xfrm>
        </p:spPr>
        <p:txBody>
          <a:bodyPr/>
          <a:lstStyle/>
          <a:p>
            <a:r>
              <a:rPr lang="en-IN" dirty="0"/>
              <a:t>THANK YOU</a:t>
            </a:r>
          </a:p>
        </p:txBody>
      </p:sp>
    </p:spTree>
    <p:extLst>
      <p:ext uri="{BB962C8B-B14F-4D97-AF65-F5344CB8AC3E}">
        <p14:creationId xmlns:p14="http://schemas.microsoft.com/office/powerpoint/2010/main" val="3382968119"/>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40</TotalTime>
  <Words>632</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Franklin Gothic Book</vt:lpstr>
      <vt:lpstr>Minion Pro</vt:lpstr>
      <vt:lpstr>Rockwell Extra Bold</vt:lpstr>
      <vt:lpstr>Office Theme</vt:lpstr>
      <vt:lpstr>Accident Locations on Indian Roads</vt:lpstr>
      <vt:lpstr>Project analysis</vt:lpstr>
      <vt:lpstr>Approach</vt:lpstr>
      <vt:lpstr>Legend: Red Spots: Hospitals Yellow labels: Blackspots</vt:lpstr>
      <vt:lpstr>GitHub Link : https://github.com/juzztin-github/Intel-Unnati-Program-.git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Locations on Indian Roads</dc:title>
  <dc:creator>Justin Joseph</dc:creator>
  <cp:lastModifiedBy>Justin Joseph</cp:lastModifiedBy>
  <cp:revision>1</cp:revision>
  <dcterms:created xsi:type="dcterms:W3CDTF">2023-07-15T17:12:05Z</dcterms:created>
  <dcterms:modified xsi:type="dcterms:W3CDTF">2023-07-15T17:52:22Z</dcterms:modified>
</cp:coreProperties>
</file>